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9144000" cy="5148263"/>
  <p:notesSz cx="6858000" cy="91440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Helvetica Neue" panose="02000503000000020004" pitchFamily="2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1" roundtripDataSignature="AMtx7miHJZcQGo/q3SPYz6qMBhMAVL//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13"/>
  </p:normalViewPr>
  <p:slideViewPr>
    <p:cSldViewPr snapToGrid="0">
      <p:cViewPr varScale="1">
        <p:scale>
          <a:sx n="144" d="100"/>
          <a:sy n="144" d="100"/>
        </p:scale>
        <p:origin x="912" y="184"/>
      </p:cViewPr>
      <p:guideLst>
        <p:guide orient="horz" pos="162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" Type="http://schemas.openxmlformats.org/officeDocument/2006/relationships/slide" Target="slides/slide4.xml"/><Relationship Id="rId61" Type="http://customschemas.google.com/relationships/presentationmetadata" Target="metadata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P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PT"/>
              <a:t>O que é um </a:t>
            </a:r>
            <a:r>
              <a:rPr lang="pt-PT" i="1"/>
              <a:t>ledger</a:t>
            </a:r>
            <a:r>
              <a:rPr lang="pt-PT"/>
              <a:t>?</a:t>
            </a:r>
            <a:endParaRPr/>
          </a:p>
        </p:txBody>
      </p:sp>
      <p:sp>
        <p:nvSpPr>
          <p:cNvPr id="155" name="Google Shape;15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8" name="Google Shape;16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PT" sz="1200"/>
              <a:t>• Resultado de impossibilidade FLP (Fischer, Lynch, Paterson)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PT" sz="1200"/>
              <a:t>Com apenas uma falha de travamento, a rescisão não é garantida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PT" sz="1200"/>
              <a:t>Exemplo: falha do coordenador em 2PC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2" name="Google Shape;18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5" name="Google Shape;19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1" name="Google Shape;20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" name="Google Shape;20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3" name="Google Shape;2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9" name="Google Shape;2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6" name="Google Shape;22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4" name="Google Shape;23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PT" sz="1200"/>
              <a:t>In 2016, after an attack against the Decentralized Autonomous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PT" sz="1200"/>
              <a:t>Organization (DAO), a complex smart contract for venture capital, the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PT" sz="1200"/>
              <a:t>blockchain forked but without momentum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9" name="Google Shape;24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5" name="Google Shape;25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1" name="Google Shape;26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pt-PT"/>
              <a:t>Em janeiro de 2014, o </a:t>
            </a:r>
            <a:r>
              <a:rPr lang="pt-PT" i="1"/>
              <a:t>pool</a:t>
            </a:r>
            <a:r>
              <a:rPr lang="pt-PT"/>
              <a:t> Ghash.io atingiu 42%, depois caiu para 9% após o alerta da comunidade Bitcoin</a:t>
            </a:r>
            <a:endParaRPr/>
          </a:p>
        </p:txBody>
      </p:sp>
      <p:sp>
        <p:nvSpPr>
          <p:cNvPr id="267" name="Google Shape;267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3" name="Google Shape;273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PT"/>
              <a:t>https://bitcoin.org/bitcoin.pdf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5" name="Google Shape;285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8" name="Google Shape;298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4" name="Google Shape;304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0" name="Google Shape;310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6" name="Google Shape;31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2" name="Google Shape;322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8" name="Google Shape;328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4" name="Google Shape;334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PT"/>
              <a:t>https://bitcoin.org/bitcoin.pdf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0" name="Google Shape;340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6" name="Google Shape;34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2" name="Google Shape;352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8" name="Google Shape;358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PT"/>
              <a:t> A Debate on Data and Algorithmic Ethics (VLDB 2018)</a:t>
            </a:r>
            <a:endParaRPr/>
          </a:p>
        </p:txBody>
      </p:sp>
      <p:sp>
        <p:nvSpPr>
          <p:cNvPr id="364" name="Google Shape;364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0" name="Google Shape;370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1" name="Google Shape;371;p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PT"/>
              <a:t>45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0" name="Google Shape;13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6" name="Google Shape;13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" name="Google Shape;14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7"/>
          <p:cNvSpPr txBox="1">
            <a:spLocks noGrp="1"/>
          </p:cNvSpPr>
          <p:nvPr>
            <p:ph type="ctrTitle"/>
          </p:nvPr>
        </p:nvSpPr>
        <p:spPr>
          <a:xfrm>
            <a:off x="685800" y="1599299"/>
            <a:ext cx="7772400" cy="1103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7"/>
          <p:cNvSpPr txBox="1">
            <a:spLocks noGrp="1"/>
          </p:cNvSpPr>
          <p:nvPr>
            <p:ph type="subTitle" idx="1"/>
          </p:nvPr>
        </p:nvSpPr>
        <p:spPr>
          <a:xfrm>
            <a:off x="1371600" y="2917349"/>
            <a:ext cx="6400800" cy="1315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7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7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7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6"/>
          <p:cNvSpPr txBox="1">
            <a:spLocks noGrp="1"/>
          </p:cNvSpPr>
          <p:nvPr>
            <p:ph type="title"/>
          </p:nvPr>
        </p:nvSpPr>
        <p:spPr>
          <a:xfrm>
            <a:off x="1792288" y="3603784"/>
            <a:ext cx="5486400" cy="425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56"/>
          <p:cNvSpPr>
            <a:spLocks noGrp="1"/>
          </p:cNvSpPr>
          <p:nvPr>
            <p:ph type="pic" idx="2"/>
          </p:nvPr>
        </p:nvSpPr>
        <p:spPr>
          <a:xfrm>
            <a:off x="1792288" y="460007"/>
            <a:ext cx="5486400" cy="3088958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56"/>
          <p:cNvSpPr txBox="1">
            <a:spLocks noGrp="1"/>
          </p:cNvSpPr>
          <p:nvPr>
            <p:ph type="body" idx="1"/>
          </p:nvPr>
        </p:nvSpPr>
        <p:spPr>
          <a:xfrm>
            <a:off x="1792288" y="4029235"/>
            <a:ext cx="5486400" cy="604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4" name="Google Shape;74;p56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56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56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7"/>
          <p:cNvSpPr txBox="1">
            <a:spLocks noGrp="1"/>
          </p:cNvSpPr>
          <p:nvPr>
            <p:ph type="title"/>
          </p:nvPr>
        </p:nvSpPr>
        <p:spPr>
          <a:xfrm>
            <a:off x="457200" y="206169"/>
            <a:ext cx="8229600" cy="858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7"/>
          <p:cNvSpPr txBox="1">
            <a:spLocks noGrp="1"/>
          </p:cNvSpPr>
          <p:nvPr>
            <p:ph type="body" idx="1"/>
          </p:nvPr>
        </p:nvSpPr>
        <p:spPr>
          <a:xfrm rot="5400000">
            <a:off x="2873192" y="-1214730"/>
            <a:ext cx="3397616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57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57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7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8"/>
          <p:cNvSpPr txBox="1">
            <a:spLocks noGrp="1"/>
          </p:cNvSpPr>
          <p:nvPr>
            <p:ph type="title"/>
          </p:nvPr>
        </p:nvSpPr>
        <p:spPr>
          <a:xfrm rot="5400000">
            <a:off x="5461746" y="1373823"/>
            <a:ext cx="4392708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58"/>
          <p:cNvSpPr txBox="1">
            <a:spLocks noGrp="1"/>
          </p:cNvSpPr>
          <p:nvPr>
            <p:ph type="body" idx="1"/>
          </p:nvPr>
        </p:nvSpPr>
        <p:spPr>
          <a:xfrm rot="5400000">
            <a:off x="1270746" y="-607377"/>
            <a:ext cx="4392708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58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58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8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8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8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8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+ Black">
  <p:cSld name="Logo + Black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0"/>
          <p:cNvSpPr txBox="1">
            <a:spLocks noGrp="1"/>
          </p:cNvSpPr>
          <p:nvPr>
            <p:ph type="title"/>
          </p:nvPr>
        </p:nvSpPr>
        <p:spPr>
          <a:xfrm>
            <a:off x="457200" y="206169"/>
            <a:ext cx="8229600" cy="858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0"/>
          <p:cNvSpPr txBox="1">
            <a:spLocks noGrp="1"/>
          </p:cNvSpPr>
          <p:nvPr>
            <p:ph type="body" idx="1"/>
          </p:nvPr>
        </p:nvSpPr>
        <p:spPr>
          <a:xfrm>
            <a:off x="457200" y="1201262"/>
            <a:ext cx="8229600" cy="339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0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0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0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1"/>
          <p:cNvSpPr txBox="1">
            <a:spLocks noGrp="1"/>
          </p:cNvSpPr>
          <p:nvPr>
            <p:ph type="title"/>
          </p:nvPr>
        </p:nvSpPr>
        <p:spPr>
          <a:xfrm>
            <a:off x="722313" y="3308236"/>
            <a:ext cx="7772400" cy="1022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1"/>
          <p:cNvSpPr txBox="1">
            <a:spLocks noGrp="1"/>
          </p:cNvSpPr>
          <p:nvPr>
            <p:ph type="body" idx="1"/>
          </p:nvPr>
        </p:nvSpPr>
        <p:spPr>
          <a:xfrm>
            <a:off x="722313" y="2182055"/>
            <a:ext cx="7772400" cy="1126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1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1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1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2"/>
          <p:cNvSpPr txBox="1">
            <a:spLocks noGrp="1"/>
          </p:cNvSpPr>
          <p:nvPr>
            <p:ph type="title"/>
          </p:nvPr>
        </p:nvSpPr>
        <p:spPr>
          <a:xfrm>
            <a:off x="457200" y="206169"/>
            <a:ext cx="8229600" cy="858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2"/>
          <p:cNvSpPr txBox="1">
            <a:spLocks noGrp="1"/>
          </p:cNvSpPr>
          <p:nvPr>
            <p:ph type="body" idx="1"/>
          </p:nvPr>
        </p:nvSpPr>
        <p:spPr>
          <a:xfrm>
            <a:off x="457200" y="1201262"/>
            <a:ext cx="4038600" cy="339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5" name="Google Shape;45;p52"/>
          <p:cNvSpPr txBox="1">
            <a:spLocks noGrp="1"/>
          </p:cNvSpPr>
          <p:nvPr>
            <p:ph type="body" idx="2"/>
          </p:nvPr>
        </p:nvSpPr>
        <p:spPr>
          <a:xfrm>
            <a:off x="4648200" y="1201262"/>
            <a:ext cx="4038600" cy="339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6" name="Google Shape;46;p52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2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2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3"/>
          <p:cNvSpPr txBox="1">
            <a:spLocks noGrp="1"/>
          </p:cNvSpPr>
          <p:nvPr>
            <p:ph type="title"/>
          </p:nvPr>
        </p:nvSpPr>
        <p:spPr>
          <a:xfrm>
            <a:off x="457200" y="206169"/>
            <a:ext cx="8229600" cy="858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3"/>
          <p:cNvSpPr txBox="1">
            <a:spLocks noGrp="1"/>
          </p:cNvSpPr>
          <p:nvPr>
            <p:ph type="body" idx="1"/>
          </p:nvPr>
        </p:nvSpPr>
        <p:spPr>
          <a:xfrm>
            <a:off x="457200" y="1152401"/>
            <a:ext cx="4040188" cy="480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53"/>
          <p:cNvSpPr txBox="1">
            <a:spLocks noGrp="1"/>
          </p:cNvSpPr>
          <p:nvPr>
            <p:ph type="body" idx="2"/>
          </p:nvPr>
        </p:nvSpPr>
        <p:spPr>
          <a:xfrm>
            <a:off x="457200" y="1632667"/>
            <a:ext cx="4040188" cy="2966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3" name="Google Shape;53;p53"/>
          <p:cNvSpPr txBox="1">
            <a:spLocks noGrp="1"/>
          </p:cNvSpPr>
          <p:nvPr>
            <p:ph type="body" idx="3"/>
          </p:nvPr>
        </p:nvSpPr>
        <p:spPr>
          <a:xfrm>
            <a:off x="4645033" y="1152401"/>
            <a:ext cx="4041775" cy="480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53"/>
          <p:cNvSpPr txBox="1">
            <a:spLocks noGrp="1"/>
          </p:cNvSpPr>
          <p:nvPr>
            <p:ph type="body" idx="4"/>
          </p:nvPr>
        </p:nvSpPr>
        <p:spPr>
          <a:xfrm>
            <a:off x="4645033" y="1632667"/>
            <a:ext cx="4041775" cy="2966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5" name="Google Shape;55;p53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3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3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4"/>
          <p:cNvSpPr txBox="1">
            <a:spLocks noGrp="1"/>
          </p:cNvSpPr>
          <p:nvPr>
            <p:ph type="title"/>
          </p:nvPr>
        </p:nvSpPr>
        <p:spPr>
          <a:xfrm>
            <a:off x="457200" y="206169"/>
            <a:ext cx="8229600" cy="858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4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54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54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5"/>
          <p:cNvSpPr txBox="1">
            <a:spLocks noGrp="1"/>
          </p:cNvSpPr>
          <p:nvPr>
            <p:ph type="title"/>
          </p:nvPr>
        </p:nvSpPr>
        <p:spPr>
          <a:xfrm>
            <a:off x="457209" y="204981"/>
            <a:ext cx="3008313" cy="872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55"/>
          <p:cNvSpPr txBox="1">
            <a:spLocks noGrp="1"/>
          </p:cNvSpPr>
          <p:nvPr>
            <p:ph type="body" idx="1"/>
          </p:nvPr>
        </p:nvSpPr>
        <p:spPr>
          <a:xfrm>
            <a:off x="3575050" y="204977"/>
            <a:ext cx="5111750" cy="4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6" name="Google Shape;66;p55"/>
          <p:cNvSpPr txBox="1">
            <a:spLocks noGrp="1"/>
          </p:cNvSpPr>
          <p:nvPr>
            <p:ph type="body" idx="2"/>
          </p:nvPr>
        </p:nvSpPr>
        <p:spPr>
          <a:xfrm>
            <a:off x="457209" y="1077326"/>
            <a:ext cx="3008313" cy="3521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7" name="Google Shape;67;p55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55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5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46" descr="fiap_elemento1.png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46"/>
          <p:cNvSpPr txBox="1">
            <a:spLocks noGrp="1"/>
          </p:cNvSpPr>
          <p:nvPr>
            <p:ph type="title"/>
          </p:nvPr>
        </p:nvSpPr>
        <p:spPr>
          <a:xfrm>
            <a:off x="457200" y="206169"/>
            <a:ext cx="8229600" cy="858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46"/>
          <p:cNvSpPr txBox="1">
            <a:spLocks noGrp="1"/>
          </p:cNvSpPr>
          <p:nvPr>
            <p:ph type="body" idx="1"/>
          </p:nvPr>
        </p:nvSpPr>
        <p:spPr>
          <a:xfrm>
            <a:off x="457200" y="1201262"/>
            <a:ext cx="8229600" cy="339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46"/>
          <p:cNvSpPr txBox="1">
            <a:spLocks noGrp="1"/>
          </p:cNvSpPr>
          <p:nvPr>
            <p:ph type="dt" idx="10"/>
          </p:nvPr>
        </p:nvSpPr>
        <p:spPr>
          <a:xfrm>
            <a:off x="457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46"/>
          <p:cNvSpPr txBox="1">
            <a:spLocks noGrp="1"/>
          </p:cNvSpPr>
          <p:nvPr>
            <p:ph type="ftr" idx="11"/>
          </p:nvPr>
        </p:nvSpPr>
        <p:spPr>
          <a:xfrm>
            <a:off x="3124200" y="4771682"/>
            <a:ext cx="2895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46"/>
          <p:cNvSpPr txBox="1">
            <a:spLocks noGrp="1"/>
          </p:cNvSpPr>
          <p:nvPr>
            <p:ph type="sldNum" idx="12"/>
          </p:nvPr>
        </p:nvSpPr>
        <p:spPr>
          <a:xfrm>
            <a:off x="6553200" y="4771682"/>
            <a:ext cx="2133600" cy="274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grpSp>
        <p:nvGrpSpPr>
          <p:cNvPr id="16" name="Google Shape;16;p46"/>
          <p:cNvGrpSpPr/>
          <p:nvPr/>
        </p:nvGrpSpPr>
        <p:grpSpPr>
          <a:xfrm>
            <a:off x="8083482" y="167634"/>
            <a:ext cx="884670" cy="138982"/>
            <a:chOff x="7919542" y="328894"/>
            <a:chExt cx="957000" cy="150345"/>
          </a:xfrm>
        </p:grpSpPr>
        <p:pic>
          <p:nvPicPr>
            <p:cNvPr id="17" name="Google Shape;17;p46"/>
            <p:cNvPicPr preferRelativeResize="0"/>
            <p:nvPr/>
          </p:nvPicPr>
          <p:blipFill rotWithShape="1">
            <a:blip r:embed="rId15">
              <a:alphaModFix/>
            </a:blip>
            <a:srcRect/>
            <a:stretch/>
          </p:blipFill>
          <p:spPr>
            <a:xfrm>
              <a:off x="7919542" y="345210"/>
              <a:ext cx="498247" cy="1340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18;p46" descr="mba.png"/>
            <p:cNvPicPr preferRelativeResize="0"/>
            <p:nvPr/>
          </p:nvPicPr>
          <p:blipFill rotWithShape="1">
            <a:blip r:embed="rId16">
              <a:alphaModFix/>
            </a:blip>
            <a:srcRect/>
            <a:stretch/>
          </p:blipFill>
          <p:spPr>
            <a:xfrm>
              <a:off x="8518622" y="328894"/>
              <a:ext cx="357920" cy="14531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468" y="-4763"/>
            <a:ext cx="9160936" cy="5153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67454" y="1018281"/>
            <a:ext cx="1809092" cy="486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" descr="fiap_elemento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"/>
          <p:cNvSpPr txBox="1"/>
          <p:nvPr/>
        </p:nvSpPr>
        <p:spPr>
          <a:xfrm>
            <a:off x="936051" y="1626077"/>
            <a:ext cx="7272911" cy="2863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Ponto único de falha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E um alvo fácil para atacantes;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Favorece a concentração de atores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Bancos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Exploram dinheiro para ganhar (mais) dinheiro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Gigantes da web (GAFAM) e outros intermediários (Uber, etc.)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Explorar nossos dados para ganhar (muito) dinheiro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1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Problemas com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autoridades centrais</a:t>
            </a:r>
            <a:endParaRPr sz="18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"/>
          <p:cNvSpPr txBox="1"/>
          <p:nvPr/>
        </p:nvSpPr>
        <p:spPr>
          <a:xfrm>
            <a:off x="1035651" y="1299507"/>
            <a:ext cx="7272911" cy="354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Um livro razão distribuído (</a:t>
            </a:r>
            <a:r>
              <a:rPr lang="pt-PT" sz="16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ledger</a:t>
            </a:r>
            <a:r>
              <a:rPr lang="pt-PT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Compartilhado por todos os participantes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Replicado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Descentralizado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pt-PT" sz="1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Append-only</a:t>
            </a:r>
            <a:endParaRPr sz="16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Sem </a:t>
            </a:r>
            <a:r>
              <a:rPr lang="pt-PT" sz="16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atualização</a:t>
            </a:r>
            <a:r>
              <a:rPr lang="pt-PT" sz="16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sem</a:t>
            </a:r>
            <a:r>
              <a:rPr lang="pt-PT" sz="16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PT" sz="16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exclusão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Validação de Transação Distribuída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pt-PT" sz="16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Consenso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Não falsificável, verificável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2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Confiança</a:t>
            </a:r>
            <a:r>
              <a:rPr lang="pt-PT" sz="1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</a:t>
            </a:r>
            <a:r>
              <a:rPr lang="pt-PT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blockchain</a:t>
            </a:r>
            <a:endParaRPr sz="18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35690" y="752631"/>
            <a:ext cx="2778546" cy="3305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"/>
          <p:cNvSpPr txBox="1"/>
          <p:nvPr/>
        </p:nvSpPr>
        <p:spPr>
          <a:xfrm>
            <a:off x="936051" y="1766036"/>
            <a:ext cx="7272911" cy="2586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Maior confiança na troca de valores;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Confiança se dá nos dados, não nos participantes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Nenhum ponto único de falha;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Maior segurança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Transações eficientes e consistentes entre participantes;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Mais rápido e barato do que confiar em uma longa cadeia de intermediários, com sistemas e regras incompatíveis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3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Promessas</a:t>
            </a:r>
            <a:r>
              <a:rPr lang="pt-PT" sz="1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 </a:t>
            </a:r>
            <a:r>
              <a:rPr lang="pt-PT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blockchain</a:t>
            </a:r>
            <a:endParaRPr sz="18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/>
          <p:nvPr/>
        </p:nvSpPr>
        <p:spPr>
          <a:xfrm>
            <a:off x="1016990" y="1579425"/>
            <a:ext cx="7272911" cy="3140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Blockchain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público;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Rede P2P aberta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Os participantes podem entrar e sair sem notificação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Participantes anônimos e não confiáveis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Livro razão (</a:t>
            </a:r>
            <a:r>
              <a:rPr lang="pt-PT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ledger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distribuído em grande escala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pt-PT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Blockchain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privado.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Rede fechada com permissão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Participantes identificados e confiáveis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Controle regulado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Distribuição de pequeno a médio porte livro-razão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4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Blockchains</a:t>
            </a:r>
            <a:r>
              <a:rPr lang="pt-PT" sz="1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públicos</a:t>
            </a:r>
            <a:r>
              <a:rPr lang="pt-PT" sz="1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e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privados</a:t>
            </a:r>
            <a:endParaRPr sz="18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07289" y="567965"/>
            <a:ext cx="1983274" cy="2318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24820" y="3071634"/>
            <a:ext cx="1562100" cy="184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"/>
          <p:cNvSpPr txBox="1"/>
          <p:nvPr/>
        </p:nvSpPr>
        <p:spPr>
          <a:xfrm>
            <a:off x="936051" y="1150216"/>
            <a:ext cx="7272911" cy="332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Aplicações críticas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Replicação, validação de transação, verificação de identidade, etc.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Grande problema em sistemas distribuídos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Como chegar a um consenso, ou seja, concordar com o mesmo valor, no presença de vários processos defeituosos?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Declaração do problema: dados </a:t>
            </a:r>
            <a:r>
              <a:rPr lang="pt-PT" sz="14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processos e um líder, como alcançar: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Acordo: todos os processos corretos concordam com o mesmo valor;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Validade: se o iniciador não falhar, todos os processos corretos concordam em seu valor.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Tipos de falhas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pt-PT" sz="14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Crash</a:t>
            </a: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o caso fácil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Malicioso (também chamado de Bizantino)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O processo dá diferentes valores para diferentes observadores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5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Consenso</a:t>
            </a:r>
            <a:r>
              <a:rPr lang="pt-PT" sz="1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 </a:t>
            </a:r>
            <a:r>
              <a:rPr lang="pt-PT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blockchain</a:t>
            </a:r>
            <a:endParaRPr sz="18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6"/>
          <p:cNvSpPr txBox="1"/>
          <p:nvPr/>
        </p:nvSpPr>
        <p:spPr>
          <a:xfrm>
            <a:off x="936051" y="1150216"/>
            <a:ext cx="7272911" cy="354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Suponha que em um exército do Império Bizantino temos os seguintes cenários: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generais só podem se comunicar por </a:t>
            </a:r>
            <a:r>
              <a:rPr lang="pt-PT" sz="16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mensageiros</a:t>
            </a: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 deve estabelecer um </a:t>
            </a:r>
            <a:r>
              <a:rPr lang="pt-PT" sz="16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plano comum </a:t>
            </a: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atacar o inimigo ou bater em retirada;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Vários desses generais podem ser </a:t>
            </a:r>
            <a:r>
              <a:rPr lang="pt-PT" sz="16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traidores</a:t>
            </a: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 </a:t>
            </a:r>
            <a:r>
              <a:rPr lang="pt-PT" sz="16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votar seletivamente</a:t>
            </a: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Exemplo com 5 generais: 2 apoiam o </a:t>
            </a:r>
            <a:r>
              <a:rPr lang="pt-PT" sz="16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ataque</a:t>
            </a: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 2 são a favor da </a:t>
            </a:r>
            <a:r>
              <a:rPr lang="pt-PT" sz="16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retirada</a:t>
            </a: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; o quinto pode enviar um voto de ataque para os dois primeiros e um voto de retirada para o outro dois e então ...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Formulação de problema: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Encontrar um algoritmo (consenso) para garantir que generais possam concordar com um plano de batalha comum (!)</a:t>
            </a:r>
            <a:endParaRPr sz="1600" b="0" i="0" u="none" strike="noStrike" cap="none">
              <a:solidFill>
                <a:srgbClr val="ED14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6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problema do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 acordo bizantino</a:t>
            </a:r>
            <a:endParaRPr sz="1800" b="0" i="1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75423" y="477054"/>
            <a:ext cx="1368577" cy="134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"/>
          <p:cNvSpPr txBox="1"/>
          <p:nvPr/>
        </p:nvSpPr>
        <p:spPr>
          <a:xfrm>
            <a:off x="936051" y="1150216"/>
            <a:ext cx="7272911" cy="3694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base para uma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família de protocolos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[Lamport 1999, Prêmio ACM Turing 2013]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Usado para gerenciar dados distribuídos em grande escala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Google Spanner e Megastore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IBM SAN Volume Controller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Microsoft Autopilot Cluster Mgr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Ceph (sistema de arquivos distribuído)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Neo4J (DBMS de gráfico NoSQL)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Inspirado no funcionamento do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Parlamento da Ilha de Paxos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O Parlamento funcionou, apesar da ausência regular de legisladores e da perda de mensagens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7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Algoritmo de Paxos</a:t>
            </a:r>
            <a:endParaRPr sz="1800" b="0" i="1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/>
          <p:nvPr/>
        </p:nvSpPr>
        <p:spPr>
          <a:xfrm>
            <a:off x="936051" y="1150216"/>
            <a:ext cx="7272911" cy="3694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Um protocolo em três fases [Castro &amp; Liskov, 1999]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Pré-preparação: um líder transmite um valor a ser comprometido por outros nós;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Preparação: os nós transmitem os valores que estão prestes a comprometer;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Confirmação: confirma o valor confirmado quando mais de 2/3 dos nós concordam na fase anterior.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Avaliação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• Tolera falhas bizantinas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• Configurações permitidas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Practical Byzantine Fault Tolerance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(PBFT)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0"/>
          <p:cNvSpPr txBox="1"/>
          <p:nvPr/>
        </p:nvSpPr>
        <p:spPr>
          <a:xfrm>
            <a:off x="936051" y="1150216"/>
            <a:ext cx="7272911" cy="397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• Blockchain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Um banco de dados distribuído imutável, ou seja, um registro de blocos, que são vinculados e replicados em nós completos;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• Um bloco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Recipiente digital para transações, contratos, títulos de propriedade, etc. As transações são protegidas usando criptografia de chave pública;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O código de cada novo bloco é construído no bloco anterior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Garante que não pode ser alterado ou adulterado;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O blockchain é visto por todos os participantes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Permite validar as entradas nos blocos;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Privacidade: os usuários são </a:t>
            </a:r>
            <a:r>
              <a:rPr lang="pt-PT" sz="14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pseudonomizados</a:t>
            </a: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0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Conceitos</a:t>
            </a:r>
            <a:r>
              <a:rPr lang="pt-PT" sz="1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em </a:t>
            </a:r>
            <a:r>
              <a:rPr lang="pt-PT" sz="1800" b="0" i="1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blockchain</a:t>
            </a:r>
            <a:endParaRPr sz="1800" b="0" i="1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/>
          <p:nvPr/>
        </p:nvSpPr>
        <p:spPr>
          <a:xfrm>
            <a:off x="936051" y="1439465"/>
            <a:ext cx="7272911" cy="2586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0. 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Inicialização (de um nó completo);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Sincronização com a rede para obter o </a:t>
            </a:r>
            <a:r>
              <a:rPr lang="pt-PT" sz="1800" b="0" i="1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blockchain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(185 GB no terceiro trimestre de 2018)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Dois usuários concordam em uma transação Troca de informações: endereços de carteira, chaves públicas, ...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Agrupamento com outras transações em um bloco e validação do bloco (e das transações) Consenso usando "mineração”;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Adição do bloco validado no </a:t>
            </a:r>
            <a:r>
              <a:rPr lang="pt-PT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blockchain 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replicação na rede P2P;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Confirmação da transação.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1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Protocolo </a:t>
            </a:r>
            <a:r>
              <a:rPr lang="pt-PT" sz="1800" b="0" i="1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Blockchain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(Nakamoto, 2008)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/>
        </p:nvSpPr>
        <p:spPr>
          <a:xfrm>
            <a:off x="1390796" y="1989356"/>
            <a:ext cx="6358744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pt-PT" sz="35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BLOCKCHAIN &amp;</a:t>
            </a:r>
            <a:endParaRPr sz="35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pt-PT" sz="35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DESCENTRALIZED ECONOMY</a:t>
            </a:r>
            <a:endParaRPr sz="35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8"/>
          <p:cNvSpPr txBox="1"/>
          <p:nvPr/>
        </p:nvSpPr>
        <p:spPr>
          <a:xfrm>
            <a:off x="936051" y="1150216"/>
            <a:ext cx="7272911" cy="3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Princípio (simplificado)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Inicialização: um líder é eleito por um </a:t>
            </a:r>
            <a:r>
              <a:rPr lang="pt-PT" sz="16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quorum</a:t>
            </a: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majoritário;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Replicação: o líder replica novas atualizações para o </a:t>
            </a:r>
            <a:r>
              <a:rPr lang="pt-PT" sz="16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quorum</a:t>
            </a: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majoritário 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Falha do líder: se o líder falhar, um novo líder é eleito;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Para fazer progresso, pelo menos 1/2 dos participantes deve ser vivo.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Limitações</a:t>
            </a: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Configurações permitidas: todos os participantes devem ser conhecidos a priori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Não apropriado para blockchain público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Tolera apenas falhas de travamento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Não lida com nós maliciosos</a:t>
            </a: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8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Algoritmo de Paxos</a:t>
            </a:r>
            <a:endParaRPr sz="1800" b="0" i="1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DINÂMICA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"/>
          <p:cNvSpPr txBox="1"/>
          <p:nvPr/>
        </p:nvSpPr>
        <p:spPr>
          <a:xfrm>
            <a:off x="4161454" y="2424284"/>
            <a:ext cx="4327427" cy="424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Entendo </a:t>
            </a:r>
            <a:r>
              <a:rPr lang="pt-PT" sz="1600" b="0" i="1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blockchain</a:t>
            </a:r>
            <a:r>
              <a:rPr lang="pt-PT" sz="16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e criptomoedas</a:t>
            </a:r>
            <a:endParaRPr sz="1600" b="0" i="1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3" name="Google Shape;22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16797" y="1526589"/>
            <a:ext cx="2269991" cy="22199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"/>
          <p:cNvSpPr txBox="1"/>
          <p:nvPr/>
        </p:nvSpPr>
        <p:spPr>
          <a:xfrm>
            <a:off x="457201" y="2437841"/>
            <a:ext cx="3584808" cy="2586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O dono da moeda assina o transação por: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Criação de um valor </a:t>
            </a:r>
            <a:r>
              <a:rPr lang="pt-PT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hash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Transação anterior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E a chave pública (PK) do próximo dono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Assinando com seu segredo chave (SK)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2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Transação</a:t>
            </a:r>
            <a:endParaRPr sz="1800" b="0" i="1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0" name="Google Shape;23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08382" y="937297"/>
            <a:ext cx="3128248" cy="1393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42008" y="2537926"/>
            <a:ext cx="4261027" cy="2316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"/>
          <p:cNvSpPr txBox="1"/>
          <p:nvPr/>
        </p:nvSpPr>
        <p:spPr>
          <a:xfrm>
            <a:off x="936051" y="1150216"/>
            <a:ext cx="7272911" cy="1201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transações são colocadas em blocos, validadas (verificando entradas / saídas, etc.) e vinculadas por seus endereços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Tamanho de um bloco de bitcoin = 1 Megabyte</a:t>
            </a:r>
            <a:endParaRPr sz="1800" b="0" i="0" u="none" strike="noStrike" cap="none">
              <a:solidFill>
                <a:srgbClr val="ED14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3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Gerenciamento 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 Bloco</a:t>
            </a:r>
            <a:endParaRPr sz="18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8" name="Google Shape;23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25518" y="2784718"/>
            <a:ext cx="5181600" cy="1721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4"/>
          <p:cNvSpPr txBox="1"/>
          <p:nvPr/>
        </p:nvSpPr>
        <p:spPr>
          <a:xfrm>
            <a:off x="936050" y="1043756"/>
            <a:ext cx="7272911" cy="2032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ED145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Cada bloco é validado por nós da rede, os mineradores, por um protocolo de consenso;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Problema: bifurcação acidental (</a:t>
            </a:r>
            <a:r>
              <a:rPr lang="pt-PT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fork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acidental)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Como diferentes blocos são validados em paralelo, um nó pode ver várias cadeias de candidatos a qualquer momento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Solução: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regra da cadeia mais longa</a:t>
            </a:r>
            <a:endParaRPr sz="1800" b="0" i="0" u="none" strike="noStrike" cap="none">
              <a:solidFill>
                <a:srgbClr val="ED14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4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Validação pela rede</a:t>
            </a:r>
            <a:endParaRPr sz="1800" b="0" i="1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5" name="Google Shape;245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50625" y="3182632"/>
            <a:ext cx="4546600" cy="128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4"/>
          <p:cNvSpPr/>
          <p:nvPr/>
        </p:nvSpPr>
        <p:spPr>
          <a:xfrm>
            <a:off x="1950097" y="4550126"/>
            <a:ext cx="5747656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As transações em um bloco validado são provisoriamente validadadas; a confirmação deve ser aguardada.</a:t>
            </a:r>
            <a:endParaRPr sz="1600" b="0" i="0" u="none" strike="noStrike" cap="none">
              <a:solidFill>
                <a:srgbClr val="ED145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 txBox="1"/>
          <p:nvPr/>
        </p:nvSpPr>
        <p:spPr>
          <a:xfrm>
            <a:off x="936051" y="1150216"/>
            <a:ext cx="7272911" cy="3109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Motivos principais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Para adicionar novos recursos ao blockchain (alterações de protocolo) =&gt; novo software 	Para reverter os efeitos de hackers ou bugs catastróficos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</a:t>
            </a:r>
            <a:r>
              <a:rPr lang="pt-PT" sz="14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Soft versus hard fork: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Soft fork: </a:t>
            </a: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compatível com versões anteriores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O software antigo reconhece blocos criados com novas regras como válidos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Facilita para os invasores/atacantes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Hard fork</a:t>
            </a:r>
            <a:endParaRPr sz="1400" b="0" i="1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O software antigo reconhece blocos criados com novas regras como inválidos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Exemplo: a batalha entre (novo) Ethereum e Ethereum Clássico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	A batalha é mais filosófica e ética do que técnica</a:t>
            </a:r>
            <a:endParaRPr sz="1400" b="0" i="0" u="none" strike="noStrike" cap="none">
              <a:solidFill>
                <a:srgbClr val="ED14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5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1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Fork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 Intencional</a:t>
            </a:r>
            <a:endParaRPr sz="1800" b="0" i="1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 txBox="1"/>
          <p:nvPr/>
        </p:nvSpPr>
        <p:spPr>
          <a:xfrm>
            <a:off x="936050" y="1056910"/>
            <a:ext cx="7272911" cy="397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• Por que não Paxos?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Lembre-se: os participantes são desconhecidos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Para validar um bloco, os nós mineradores competem (como em uma loteria) para produzir um nonce (número usado uma vez)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Uma das primeiras soluções concorrentes é selecionada, por exemplo, aquele que inclui o maior número de transações;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O minerador vencedor é pago, por ex. 12,5 bitcoins hoje (originalmente 50)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Isso aumenta a oferta de dinheiro.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 mineração é projetada para ser </a:t>
            </a:r>
            <a:r>
              <a:rPr lang="pt-PT" sz="14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difícil </a:t>
            </a: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Quanto mais poder de mineração a rede tiver, mais difícil será calcular o nonce;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Isso permite controlar a injeção de novos blocos ("inflação") no sistema, em média 1 bloco a cada 10 minutos;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Dá vantagens a nós poderosos.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Protocolo de Consenso: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Mineração</a:t>
            </a:r>
            <a:endParaRPr sz="1800" b="0" i="0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7"/>
          <p:cNvSpPr txBox="1"/>
          <p:nvPr/>
        </p:nvSpPr>
        <p:spPr>
          <a:xfrm>
            <a:off x="936050" y="1094233"/>
            <a:ext cx="7272911" cy="397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PoW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Um dado que é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difícil de calcular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mas fácil de verificar;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Proposta pela primeira vez para prevenir ataques DoS.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•Hashcash PoW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Calculado por cada minerador para produzir o nonce;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Goal: produzir um valor v tal que h (v) &lt;T onde: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é uma função hash (SHA-256)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é um valor alvo que é compartilhado por todos os nós e reflete o tamanho da rede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	v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é um número de 256 bits começando com n bits zero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Baixa probabilidade de sucesso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1 / 2n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7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Dificuldade em Mineração: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Proof of Work (PoW)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 txBox="1"/>
          <p:nvPr/>
        </p:nvSpPr>
        <p:spPr>
          <a:xfrm>
            <a:off x="936051" y="1150216"/>
            <a:ext cx="7272911" cy="3694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Também chamado de ataque </a:t>
            </a:r>
            <a:r>
              <a:rPr lang="pt-PT" sz="1800" b="0" i="1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Goldfinger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Permite que o invasor invalide transações válidas e duplique os fundos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Como?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Ao deter mais de 50% do poder total de computação para mineração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Coalizão de mineradores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Torna-se então possível modificar uma cadeia recebida (por exemplo, removendo uma transação) e produzir uma cadeia mais longa que será selecionada pela maioria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Solução: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monitoramento pela comunidade!</a:t>
            </a:r>
            <a:endParaRPr sz="1800" b="0" i="0" u="none" strike="noStrike" cap="none">
              <a:solidFill>
                <a:srgbClr val="ED14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8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O ataque de </a:t>
            </a:r>
            <a:r>
              <a:rPr lang="pt-PT" sz="1800" b="0" i="1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51%</a:t>
            </a:r>
            <a:endParaRPr sz="1800" b="0" i="1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9"/>
          <p:cNvSpPr txBox="1"/>
          <p:nvPr/>
        </p:nvSpPr>
        <p:spPr>
          <a:xfrm>
            <a:off x="936051" y="1150216"/>
            <a:ext cx="7272911" cy="3140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Uma transação validada provisoriamente em um bloco candidato garante que foi verificada e é viável;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Cada novo bloco aceito na cadeia após a validação da transação é considerado uma confirmação;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Uma transação é considerada madura após 6 confirmações (1 hora em média);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Novos </a:t>
            </a:r>
            <a:r>
              <a:rPr lang="pt-PT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bitcoins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(produtos de mineração) só são válidos após 120 confirmações, para evitar o ataque de 51%.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29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Confirmação de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Transação</a:t>
            </a:r>
            <a:endParaRPr sz="1800" b="0" i="0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/>
          <p:nvPr/>
        </p:nvSpPr>
        <p:spPr>
          <a:xfrm>
            <a:off x="8024884" y="3166281"/>
            <a:ext cx="436728" cy="118735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Bitcoin: “</a:t>
            </a:r>
            <a:r>
              <a:rPr lang="pt-PT" sz="1800" b="0" i="0" u="none" strike="noStrike" cap="non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Um Sistema de Dinheiro Eletrônico P2P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55580E8-52D7-9D95-E479-24A4188D3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388" y="1171123"/>
            <a:ext cx="3155553" cy="366136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8EEDB8F-018E-8A09-FD99-4AA0051DF2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7719" y="1759117"/>
            <a:ext cx="4347902" cy="24853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/>
          <p:nvPr/>
        </p:nvSpPr>
        <p:spPr>
          <a:xfrm>
            <a:off x="936051" y="1150216"/>
            <a:ext cx="7272911" cy="397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Complexidade e baixa escalabilidade;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Difícil evolução das regras operacionais;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Tamanho da corrente em aumento constante;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Baixo número de transações por segundo (TPS);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5-7 TPS para Bitcoin versus 25K TPS para VISA;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Duração imprevisível das transações, de minutos a dias;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Custo;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Alto consumo de energia;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Favorece a concentração de mineradores;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Os usuários são pseudônimos, não anônimos;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Fazer uma transação com um usuário revela todas as outras transações;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Falta de controle e regulamentação 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Difícil para os estados inspecionarem e executarem tarifações e demais transações tributárias.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Limitações das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blockchains públicas</a:t>
            </a:r>
            <a:endParaRPr sz="1800" b="0" i="0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Evolução do Paradigma – </a:t>
            </a:r>
            <a:r>
              <a:rPr lang="pt-PT" sz="1800" b="0" i="1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Blockchain 2.0</a:t>
            </a:r>
            <a:endParaRPr sz="1800" b="0" i="1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8" name="Google Shape;288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03906" y="1018123"/>
            <a:ext cx="5537200" cy="191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85922" y="2935823"/>
            <a:ext cx="4573167" cy="2094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2"/>
          <p:cNvSpPr txBox="1"/>
          <p:nvPr/>
        </p:nvSpPr>
        <p:spPr>
          <a:xfrm>
            <a:off x="936051" y="1271514"/>
            <a:ext cx="7272911" cy="2586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Além do Bitcoin e outras criptomoedas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Gravação e troca de ativos sem intermediários poderosos;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Exemplo: contratos inteligentes;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Posicionamento e ativismo na internet;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Se TCP / IP: o protocolo de comunicação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• Blockchain: o protocolo de troca de valor?</a:t>
            </a:r>
            <a:endParaRPr sz="1800" b="0" i="0" u="none" strike="noStrike" cap="none">
              <a:solidFill>
                <a:srgbClr val="ED14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32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Evolução do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Paradigma</a:t>
            </a:r>
            <a:endParaRPr sz="1800" b="0" i="0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"/>
          <p:cNvSpPr txBox="1"/>
          <p:nvPr/>
        </p:nvSpPr>
        <p:spPr>
          <a:xfrm>
            <a:off x="936051" y="1150216"/>
            <a:ext cx="7272911" cy="3417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Blockchain programável, por exemplo Etherum;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Permite que desenvolvedores de aplicativos criem APIs no Protocolo </a:t>
            </a:r>
            <a:r>
              <a:rPr lang="pt-PT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Blockchain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APIs para alocar recursos digitais (largura de banda, armazenamento, etc.) aos dispositivos conectados, por exemplo FileCoin 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APIs de micropagamento adaptadas ao tipo de transação (por exemplo, dar uma gorjeta a um blog em vez de dar uma gorjeta a um motorista de compartilhamento de carro);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</a:t>
            </a:r>
            <a:r>
              <a:rPr lang="pt-PT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Blockchain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privado;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Validação de transação eficiente, pois os participantes são confiável;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Não há necessidade de produzir um PoW;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Gestão eficiente, por exemplo na nuvem.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33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Blockchain 2.0</a:t>
            </a:r>
            <a:endParaRPr sz="1800" b="0" i="0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4"/>
          <p:cNvSpPr txBox="1"/>
          <p:nvPr/>
        </p:nvSpPr>
        <p:spPr>
          <a:xfrm>
            <a:off x="936051" y="1150216"/>
            <a:ext cx="7272911" cy="2863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Suporte de todos os principais participantes da indústria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Serviços financeiros: Mastercard, VISA, ...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Firmas de auditoria: EY, KPMG, PwC, Deloitte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Firmas de consultoria: Accenture, Capgemini,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Gigantes da web: Amazon, Google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Fornecedores de software: IBM, Oracle, Microsoft, SAP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Empresas de plataforma de tecnologia: Cisco, Fujitsu, IBM, Intel, NEC, Red Hat, VMware • Novos ISVs de blockchain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Blockchain, ConsenSys, Ativo digital, R3, Onchain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34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Desenvolvimento em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Blockchain 2.0</a:t>
            </a:r>
            <a:endParaRPr sz="1800" b="0" i="0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/>
          <p:nvPr/>
        </p:nvSpPr>
        <p:spPr>
          <a:xfrm>
            <a:off x="936051" y="1150216"/>
            <a:ext cx="7272911" cy="3694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"Código é lei", Lawrence Lessig, Harvard Law School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Contrato inteligente (Nick Szabo, 1993)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Contrato autoexecutável, com código que incorpora os termos e condições de um contrato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Aplicação inicial: esquemas de gestão de direitos digitais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Implantação no blockchain 2.0 (por exemplo, Etherum)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Os participantes podem ser desconhecidos uns dos outros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Os contratos podem ser com muitos terceiros, por ex. Dispositivos IoT, a baixo custo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Desafios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Código livre de bugs, que requer certificação de código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Conformidade com a regulamentação obrigatória, que exige colaboração entre programadores e advogados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35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1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Smart Contracts</a:t>
            </a:r>
            <a:endParaRPr sz="1800" b="0" i="1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6"/>
          <p:cNvSpPr txBox="1"/>
          <p:nvPr/>
        </p:nvSpPr>
        <p:spPr>
          <a:xfrm>
            <a:off x="936051" y="1150216"/>
            <a:ext cx="7272911" cy="3140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Iniciado em 2015 (IBM, Intel, Cisco, ...);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Blockchains de código aberto e ferramentas relacionadas;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Estruturas principais;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Hyperledger Fabric (IBM, Digital Asset): um permitido infraestrutura </a:t>
            </a:r>
            <a:r>
              <a:rPr lang="pt-PT" sz="1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blockchain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Contratos inteligentes, consenso configurável (PBFT, ...) e serviços de adesão;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Sawtooth (Intel): um novo consenso "Prova de decorrido Time "que se baseia em ambientes de execução confiáveis;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Hyperledger Iroha (Soramitsu): baseado em Hyperledger Fabric, com foco em aplicativos móveis.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36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Projeto </a:t>
            </a:r>
            <a:r>
              <a:rPr lang="pt-PT" sz="1800" b="0" i="1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Hyperledger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(Linux Foundation)</a:t>
            </a:r>
            <a:endParaRPr sz="1800" b="0" i="0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Casos de Uso 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 Blockchain</a:t>
            </a:r>
            <a:endParaRPr sz="18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5" name="Google Shape;325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78090" y="1412469"/>
            <a:ext cx="54864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8"/>
          <p:cNvSpPr txBox="1"/>
          <p:nvPr/>
        </p:nvSpPr>
        <p:spPr>
          <a:xfrm>
            <a:off x="936051" y="1150216"/>
            <a:ext cx="7272911" cy="3694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Características críticas das aplicações;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Ativos e valores são trocados (transações);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Vários participantes, desconhecidos uns dos outros;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 confiança é crítica;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Principais casos de uso;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Serviços financeiros, micropagamentos;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Direitos digitais usando contratos inteligentes;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Identidade digital;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Gestão da cadeia de abastecimento;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Internet das coisas (IoT);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POCs em muitos setores;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Publicação, varejo, música, saúde, aluguel, imobiliário, governo, energia, agricultura, etc.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8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Apps em </a:t>
            </a:r>
            <a:r>
              <a:rPr lang="pt-PT" sz="1800" b="0" i="1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Blockchain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2.0</a:t>
            </a:r>
            <a:endParaRPr sz="1800" b="0" i="0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9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Apps em </a:t>
            </a:r>
            <a:r>
              <a:rPr lang="pt-PT" sz="1800" b="0" i="1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Blockchain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2.0</a:t>
            </a:r>
            <a:endParaRPr sz="1800" b="0" i="0" u="none" strike="noStrike" cap="non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7" name="Google Shape;337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6183" y="1240971"/>
            <a:ext cx="6361490" cy="3578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/>
          <p:nvPr/>
        </p:nvSpPr>
        <p:spPr>
          <a:xfrm>
            <a:off x="8024884" y="3166281"/>
            <a:ext cx="436728" cy="118735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5"/>
          <p:cNvSpPr txBox="1"/>
          <p:nvPr/>
        </p:nvSpPr>
        <p:spPr>
          <a:xfrm>
            <a:off x="970337" y="1878004"/>
            <a:ext cx="7272911" cy="1693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Satoshi Nakamoto (pseudônimo), 31 de outubro de 2008 (Halloween);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Casos de uso: criptomoedas e sistemas de pagamento;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Blockchain 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é a infraestrutura.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5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Bitcoin: “</a:t>
            </a:r>
            <a:r>
              <a:rPr lang="pt-PT" sz="1800" b="0" i="0" u="none" strike="noStrike" cap="non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Um Sistema de Dinheiro Eletrônico P2P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0"/>
          <p:cNvSpPr txBox="1"/>
          <p:nvPr/>
        </p:nvSpPr>
        <p:spPr>
          <a:xfrm>
            <a:off x="936051" y="1150216"/>
            <a:ext cx="7272911" cy="3417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Casos de uso – cadeia de suprimentos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Como rastrear diamantes, em uma era de “</a:t>
            </a:r>
            <a:r>
              <a:rPr lang="pt-PT" sz="1800" b="0" i="0" u="none" strike="noStrike" cap="none" dirty="0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diamantes de sangue</a:t>
            </a:r>
            <a:r>
              <a:rPr lang="pt-P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”?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Cadeia de suprimentos complexa e multifacetada de diamantes e joias;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Objetivo do </a:t>
            </a:r>
            <a:r>
              <a:rPr lang="pt-PT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TrustChain</a:t>
            </a:r>
            <a:r>
              <a:rPr lang="pt-P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;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Fornecer produtos confiáveis ​​com autenticidade documentada, garantindo qualidade e responsabilidade ambiental;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Solução (IBM </a:t>
            </a:r>
            <a:r>
              <a:rPr lang="pt-PT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Hyperledger</a:t>
            </a:r>
            <a:r>
              <a:rPr lang="pt-P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);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Um </a:t>
            </a:r>
            <a:r>
              <a:rPr lang="pt-PT" sz="18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blockchain</a:t>
            </a:r>
            <a:r>
              <a:rPr lang="pt-P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autorizado (</a:t>
            </a:r>
            <a:r>
              <a:rPr lang="pt-PT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permissioned</a:t>
            </a:r>
            <a:r>
              <a:rPr lang="pt-P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que estabelece uma visão compartilhada de informações sem comprometer os detalhes, a privacidade ou a confidencialidade.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40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Uso na cadeia de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suprimento de diamantes</a:t>
            </a:r>
            <a:endParaRPr sz="18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1"/>
          <p:cNvSpPr txBox="1"/>
          <p:nvPr/>
        </p:nvSpPr>
        <p:spPr>
          <a:xfrm>
            <a:off x="936051" y="1150216"/>
            <a:ext cx="7272911" cy="3694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Tecnologia disruptiva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Para registrar transações e verificar registros;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 capacidade de programar aplicativos e lógica de negócios no </a:t>
            </a:r>
            <a:r>
              <a:rPr lang="pt-PT" sz="1800" b="0" i="1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blockchain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abre muitas possibilidades para os desenvolvedores; por exemplo. contratos inteligentes.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Poder disruptivo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O objetivo dos ativistas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Calibri"/>
                <a:ea typeface="Calibri"/>
                <a:cs typeface="Calibri"/>
                <a:sym typeface="Calibri"/>
              </a:rPr>
              <a:t>cypherpunk</a:t>
            </a: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Pode estabelecer um senso de democracia e igualdade para indivíduos e pequenas empresas em países com jurisdições não transparentes e inseguras.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41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Oportunidades</a:t>
            </a:r>
            <a:endParaRPr sz="18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2"/>
          <p:cNvSpPr txBox="1"/>
          <p:nvPr/>
        </p:nvSpPr>
        <p:spPr>
          <a:xfrm>
            <a:off x="936051" y="1150216"/>
            <a:ext cx="7272911" cy="3971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Perturbação do mercado;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Desintermediação massiva do sistema atual, substituindo todos os procedimentos que tratam de transações por um sistema onde os participantes negociam diretamente;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Blockchain público;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Proteção ao consumidor: volatilidade significativa de Bitcoin e outras criptomoedas (sem backup do governo);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Aumento do uso para atividades fraudulentas ou ilegais;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Preocupações com a segurança: se uma chave privada for perdida ou roubada, o indivíduo não tem recurso;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Falta de controle e regulamentação; é difícil para os Estados concordarem sobre o que fazer a respeito.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42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Riscos</a:t>
            </a:r>
            <a:endParaRPr sz="18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3"/>
          <p:cNvSpPr txBox="1"/>
          <p:nvPr/>
        </p:nvSpPr>
        <p:spPr>
          <a:xfrm>
            <a:off x="936051" y="1150216"/>
            <a:ext cx="7272911" cy="3694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Escalabilidade do blockchain público;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Alternativas ao PoW: prova de aposta, prova de retenção, prova de uso, prova de aposta / tempo, ...;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Blockchains de nova geração, por ex. Bitcoin-NG [Usenix 2016]; • Contratos inteligentes;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Certificação e verificação do código;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Interoperabilidade de blockchain;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Blockchain Interoperability Alliance (BIA), para promover crossblockchain Transações;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Blockchain e big data;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Análise de dados gerados por blockchain, por ex. prevenção de fraude com base em transações em tempo real; • DBMS baseado em blockchain, por exemplo BigchainDB.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43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Tópicos de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Pesquisa</a:t>
            </a:r>
            <a:endParaRPr sz="18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4"/>
          <p:cNvSpPr txBox="1"/>
          <p:nvPr/>
        </p:nvSpPr>
        <p:spPr>
          <a:xfrm>
            <a:off x="936051" y="1560763"/>
            <a:ext cx="7272911" cy="1201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Blockchain pode ter forte (bom ou mau) impacto no mundo;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Pessoas, sociedade, economia, meio ambiente,…;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Lembre-se: o blockchain público é ótimo para vigaristas e criminosos;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Isso levanta questões éticas que não podemos simplesmente ignorar.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44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Problemas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éticos</a:t>
            </a:r>
            <a:endParaRPr sz="18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"/>
            <a:ext cx="9144000" cy="5148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2252" y="209197"/>
            <a:ext cx="8699498" cy="4708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69542" y="2140690"/>
            <a:ext cx="3204916" cy="862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 txBox="1"/>
          <p:nvPr/>
        </p:nvSpPr>
        <p:spPr>
          <a:xfrm>
            <a:off x="936050" y="1392813"/>
            <a:ext cx="7272900" cy="34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Desde então: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• Muitos </a:t>
            </a:r>
            <a:r>
              <a:rPr lang="pt-PT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blockchains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Ethereum em 2013 (ETH), Ripple em 2014 (XRP), etc;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• Aumentar o uso para investimentos de alto risco;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• Ofertas iniciais de moedas (ICOs);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• Mas também em atividades fraudulentas ou ilegais!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Fraude, compras na </a:t>
            </a:r>
            <a:r>
              <a:rPr lang="pt-PT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deep web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lavagem de dinheiro, impostos, evasão de divisas;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Avisos das autoridades de mercado e início de regulamentação (China, Coreia do Sul, Japão, UE, ...)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6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Bitcoin: “</a:t>
            </a:r>
            <a:r>
              <a:rPr lang="pt-PT" sz="1800" b="0" i="0" u="none" strike="noStrike" cap="non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Um Sistema de Dinheiro Eletrônico P2P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"/>
          <p:cNvSpPr txBox="1"/>
          <p:nvPr/>
        </p:nvSpPr>
        <p:spPr>
          <a:xfrm>
            <a:off x="970337" y="1905996"/>
            <a:ext cx="7272911" cy="2032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Baixa taxa de transação (definida pelo remetente para acelerar o processamento);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Menos riscos para comerciantes (sem estornos fraudulentos);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Segurança e controle (proteção contra roubo de identidade);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Confiança por meio do </a:t>
            </a:r>
            <a:r>
              <a:rPr lang="pt-PT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blockchain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7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promessa da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moeda do amanhã</a:t>
            </a:r>
            <a:endParaRPr sz="18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"/>
          <p:cNvSpPr txBox="1"/>
          <p:nvPr/>
        </p:nvSpPr>
        <p:spPr>
          <a:xfrm>
            <a:off x="936051" y="869078"/>
            <a:ext cx="7272911" cy="3632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Instável: sem apoio de um estado ou banco federal (ao contrário de $ e €);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Não relacionado à economia real, por ex. GPD: fomenta especulação;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Alta volatilidade, por exemplo entre 6K e 7K $ em 3 horas;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Pequena base de usuários: 20 milhões de carteiras de bitcoin;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Versus bilhões de usuários de sistemas de pagamento eletrônico como AliPay e Paypal;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A </a:t>
            </a:r>
            <a:r>
              <a:rPr lang="pt-PT" sz="1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Crypto Bubble </a:t>
            </a:r>
            <a:r>
              <a:rPr lang="pt-PT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(2017) *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preço do Bitcoin aumentou de $ 1k para 10K, depois atingiu o pico quase em $20K em dezembro de 2017 colapsará 4 meses depois para menos de $6K (queda de 70% em relação ao pico) e perto de US $ 6 mil desde então * Testemunho para a audiência do Comitê de Bancos, Habitação e Comunidade do Senado dos Estados Unidos Assuntos sobre “Explorando o ecossistema da criptomoeda e blockchain”. Nouriel Roubini (NYU), outubro de 2018.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936051" y="400014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promessa da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moeda do amanhã</a:t>
            </a:r>
            <a:endParaRPr sz="18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"/>
          <p:cNvSpPr txBox="1"/>
          <p:nvPr/>
        </p:nvSpPr>
        <p:spPr>
          <a:xfrm>
            <a:off x="936050" y="1598086"/>
            <a:ext cx="7272900" cy="25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Roteiro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Confiança no </a:t>
            </a:r>
            <a:r>
              <a:rPr lang="pt-PT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blockchain</a:t>
            </a:r>
            <a:endParaRPr sz="18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Protocolos de consenso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Como funciona o </a:t>
            </a:r>
            <a:r>
              <a:rPr lang="pt-PT" sz="18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blockchain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Blockchain 2.0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Casos de uso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Oportunidades e riscos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Questões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9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Como </a:t>
            </a: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funciona?</a:t>
            </a:r>
            <a:endParaRPr sz="1800" b="0" i="0" u="none" strike="noStrike" cap="none">
              <a:solidFill>
                <a:srgbClr val="ED145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0"/>
          <p:cNvSpPr txBox="1"/>
          <p:nvPr/>
        </p:nvSpPr>
        <p:spPr>
          <a:xfrm>
            <a:off x="970337" y="1905996"/>
            <a:ext cx="7272911" cy="2032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PT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Contexto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Como trocar ativos com segurança entre duas partes?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PT" sz="14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Ledger </a:t>
            </a:r>
            <a:r>
              <a:rPr lang="pt-PT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centralizada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Um livro de contas que registra todas as transações;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Controlado por uma autoridade central confiável;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PT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 Por exemplo. uma central de compensação.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0"/>
          <p:cNvSpPr txBox="1"/>
          <p:nvPr/>
        </p:nvSpPr>
        <p:spPr>
          <a:xfrm>
            <a:off x="936051" y="567965"/>
            <a:ext cx="72729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0" i="0" u="none" strike="noStrike" cap="none">
                <a:solidFill>
                  <a:srgbClr val="ED145B"/>
                </a:solidFill>
                <a:latin typeface="Arial"/>
                <a:ea typeface="Arial"/>
                <a:cs typeface="Arial"/>
                <a:sym typeface="Arial"/>
              </a:rPr>
              <a:t>Confiança</a:t>
            </a:r>
            <a:r>
              <a:rPr lang="pt-PT" sz="1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PT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 economias modernas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43944" y="937297"/>
            <a:ext cx="2755900" cy="276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3300</Words>
  <Application>Microsoft Macintosh PowerPoint</Application>
  <PresentationFormat>Personalizar</PresentationFormat>
  <Paragraphs>411</Paragraphs>
  <Slides>45</Slides>
  <Notes>45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45</vt:i4>
      </vt:variant>
    </vt:vector>
  </HeadingPairs>
  <TitlesOfParts>
    <vt:vector size="49" baseType="lpstr">
      <vt:lpstr>Arial</vt:lpstr>
      <vt:lpstr>Helvetica Neue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Adriano</dc:creator>
  <cp:lastModifiedBy>Ahirton Lopes</cp:lastModifiedBy>
  <cp:revision>4</cp:revision>
  <dcterms:created xsi:type="dcterms:W3CDTF">2019-02-15T12:16:11Z</dcterms:created>
  <dcterms:modified xsi:type="dcterms:W3CDTF">2025-01-26T15:22:01Z</dcterms:modified>
</cp:coreProperties>
</file>